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8" r:id="rId4"/>
    <p:sldId id="259" r:id="rId5"/>
    <p:sldId id="273" r:id="rId6"/>
    <p:sldId id="293" r:id="rId7"/>
    <p:sldId id="274" r:id="rId8"/>
    <p:sldId id="294" r:id="rId9"/>
    <p:sldId id="275" r:id="rId10"/>
    <p:sldId id="295" r:id="rId11"/>
    <p:sldId id="260" r:id="rId12"/>
    <p:sldId id="257" r:id="rId13"/>
    <p:sldId id="264" r:id="rId14"/>
    <p:sldId id="262" r:id="rId15"/>
    <p:sldId id="297" r:id="rId16"/>
    <p:sldId id="298" r:id="rId17"/>
    <p:sldId id="299" r:id="rId18"/>
    <p:sldId id="271" r:id="rId19"/>
    <p:sldId id="269" r:id="rId20"/>
    <p:sldId id="286" r:id="rId21"/>
    <p:sldId id="272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3" d="100"/>
          <a:sy n="53" d="100"/>
        </p:scale>
        <p:origin x="8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5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6709" y="800100"/>
            <a:ext cx="1005142" cy="102434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2019300" y="3009900"/>
            <a:ext cx="1424940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  <a:endParaRPr 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40401-060B-66D2-662C-72C57C0C1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98807"/>
            <a:ext cx="999831" cy="1024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F7F23C-1DCB-65BA-2A28-1B35757C3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6514"/>
            <a:ext cx="999831" cy="1024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AE326-97F6-A623-51C5-15304055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00" y="8398808"/>
            <a:ext cx="999831" cy="102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6446955" y="3537"/>
            <a:ext cx="2814980" cy="2649013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05794" y="9050499"/>
            <a:ext cx="968052" cy="96805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5154" y="8581662"/>
            <a:ext cx="3392947" cy="1705336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51ABE-FB18-669B-57A4-2100D741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287"/>
            <a:ext cx="20273704" cy="110654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4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776701" y="342900"/>
            <a:ext cx="5257800" cy="1456607"/>
            <a:chOff x="6553200" y="342900"/>
            <a:chExt cx="5257800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6553200" y="342900"/>
              <a:ext cx="5257800" cy="1456607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31501" y="607045"/>
              <a:ext cx="40751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0600" y="1790706"/>
            <a:ext cx="16459200" cy="7238994"/>
            <a:chOff x="1143000" y="2247908"/>
            <a:chExt cx="16459200" cy="7238994"/>
          </a:xfrm>
        </p:grpSpPr>
        <p:grpSp>
          <p:nvGrpSpPr>
            <p:cNvPr id="19" name="Group 18"/>
            <p:cNvGrpSpPr/>
            <p:nvPr/>
          </p:nvGrpSpPr>
          <p:grpSpPr>
            <a:xfrm>
              <a:off x="1143000" y="2247908"/>
              <a:ext cx="16459200" cy="7238994"/>
              <a:chOff x="2497534" y="2298718"/>
              <a:chExt cx="13738663" cy="539562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2497534" y="2298718"/>
                <a:ext cx="13738663" cy="5395622"/>
                <a:chOff x="0" y="-38100"/>
                <a:chExt cx="4236570" cy="1663839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31955"/>
                  <a:ext cx="4236570" cy="159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" name="Group 5"/>
              <p:cNvGrpSpPr/>
              <p:nvPr/>
            </p:nvGrpSpPr>
            <p:grpSpPr>
              <a:xfrm>
                <a:off x="2815561" y="2697345"/>
                <a:ext cx="13085122" cy="4711811"/>
                <a:chOff x="-24854" y="-38100"/>
                <a:chExt cx="4035039" cy="1452974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24854" y="0"/>
                  <a:ext cx="4035039" cy="1414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FF">
                    <a:alpha val="28627"/>
                  </a:srgbClr>
                </a:solidFill>
              </p:spPr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752600" y="3162300"/>
                  <a:ext cx="15610802" cy="17656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>
                    <a:lnSpc>
                      <a:spcPct val="150000"/>
                    </a:lnSpc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nl-NL" sz="3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nl-NL" sz="38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nl-NL" sz="38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nl-NL" sz="3800" b="0" dirty="0">
                      <a:solidFill>
                        <a:schemeClr val="bg1"/>
                      </a:solidFill>
                      <a:effectLst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                     </a:t>
                  </a:r>
                  <a14:m>
                    <m:oMath xmlns:m="http://schemas.openxmlformats.org/officeDocument/2006/math"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b="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nl-NL" sz="38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162300"/>
                  <a:ext cx="15610802" cy="17656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752600" y="5240086"/>
                  <a:ext cx="15610802" cy="36585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lvl="0" indent="-5715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b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nl-NL" sz="38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lvl="0">
                    <a:lnSpc>
                      <a:spcPct val="150000"/>
                    </a:lnSpc>
                  </a:pPr>
                  <a:r>
                    <a:rPr lang="nl-NL" sz="3800" dirty="0">
                      <a:solidFill>
                        <a:prstClr val="white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                      </a:t>
                  </a:r>
                  <a14:m>
                    <m:oMath xmlns:m="http://schemas.openxmlformats.org/officeDocument/2006/math"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nl-NL" sz="38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endPara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lvl="0">
                    <a:lnSpc>
                      <a:spcPct val="150000"/>
                    </a:lnSpc>
                  </a:pPr>
                  <a:r>
                    <a:rPr lang="nl-NL" sz="38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Hai công thức trên gọi là công thức nhị thức Newton (nhị thức Newton)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nl-NL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nl-NL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nl-NL" sz="38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ứng với n = 4 và n = 5.</a:t>
                  </a:r>
                  <a:endPara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240086"/>
                  <a:ext cx="15610802" cy="3658502"/>
                </a:xfrm>
                <a:prstGeom prst="rect">
                  <a:avLst/>
                </a:prstGeom>
                <a:blipFill>
                  <a:blip r:embed="rId5"/>
                  <a:stretch>
                    <a:fillRect l="-1289" r="-391" b="-2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69163" y="1943100"/>
            <a:ext cx="17537837" cy="7891513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92600" y="895350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7573" y="423485"/>
            <a:ext cx="665161" cy="6778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02571" y="2439735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05736" y="421480"/>
            <a:ext cx="2864690" cy="1066800"/>
            <a:chOff x="6734174" y="552280"/>
            <a:chExt cx="4386003" cy="1066800"/>
          </a:xfrm>
        </p:grpSpPr>
        <p:sp>
          <p:nvSpPr>
            <p:cNvPr id="17" name="Rounded Rectangle 16"/>
            <p:cNvSpPr/>
            <p:nvPr/>
          </p:nvSpPr>
          <p:spPr>
            <a:xfrm>
              <a:off x="6734174" y="552280"/>
              <a:ext cx="3797636" cy="1066800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84175" y="758050"/>
              <a:ext cx="403600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" y="1921788"/>
            <a:ext cx="9829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 hệ số trong khai triển nhị thức Newton (a+b)</a:t>
            </a:r>
            <a:r>
              <a:rPr lang="nl-NL" sz="38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với n = 0; 1; 2; 3; ... được viết thành từng hàng và xếp thành bảng số như bên. Bảng số này có quy luật: số đầu tiên và số cuối cùng của mỗi hàng đều là 1; tổng của hai số liên tiếp cùng hàng bằng số của hàng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98589" y="562030"/>
            <a:ext cx="1369188" cy="1341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3458" y="2377086"/>
            <a:ext cx="7024942" cy="44428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9634" y="7069604"/>
            <a:ext cx="1585336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 dưới ở vị trí giữa hai số đó (được chỉ bởi mũi tên trên bảng).</a:t>
            </a:r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129" y="7940756"/>
            <a:ext cx="163757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 số trên được gọi là </a:t>
            </a:r>
            <a:r>
              <a:rPr lang="nl-NL" sz="38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tam giác Pascal</a:t>
            </a: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(đặt theo tên của nhà toán học, vật lí học, triết học người Pháp Blaise Pascal, 1623 -1662).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81532" y="2511437"/>
            <a:ext cx="11125464" cy="3886200"/>
            <a:chOff x="5181599" y="3467100"/>
            <a:chExt cx="8077201" cy="3352800"/>
          </a:xfrm>
        </p:grpSpPr>
        <p:grpSp>
          <p:nvGrpSpPr>
            <p:cNvPr id="2" name="Group 2"/>
            <p:cNvGrpSpPr/>
            <p:nvPr/>
          </p:nvGrpSpPr>
          <p:grpSpPr>
            <a:xfrm>
              <a:off x="5181599" y="3467100"/>
              <a:ext cx="8077201" cy="3352800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5415236" y="3637583"/>
              <a:ext cx="7582880" cy="2902691"/>
              <a:chOff x="0" y="-38100"/>
              <a:chExt cx="3848257" cy="14529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284472" y="4286010"/>
              <a:ext cx="5634876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1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100" y="2754517"/>
            <a:ext cx="17449800" cy="7126871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-1524000" y="706019"/>
            <a:ext cx="9486900" cy="1317735"/>
            <a:chOff x="4571999" y="853965"/>
            <a:chExt cx="9486900" cy="1317735"/>
          </a:xfrm>
        </p:grpSpPr>
        <p:grpSp>
          <p:nvGrpSpPr>
            <p:cNvPr id="19" name="Group 18"/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21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25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26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2" name="Group 6"/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23" name="Freeform 7"/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FF">
                    <a:alpha val="28627"/>
                  </a:srgbClr>
                </a:solidFill>
              </p:spPr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0" name="TextBox 2"/>
            <p:cNvSpPr txBox="1"/>
            <p:nvPr/>
          </p:nvSpPr>
          <p:spPr>
            <a:xfrm>
              <a:off x="4571999" y="853965"/>
              <a:ext cx="94869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</a:t>
              </a:r>
              <a:endParaRPr lang="en-US" sz="5000" b="1" spc="34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553200" y="342900"/>
                <a:ext cx="9144000" cy="18350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1. Khai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triển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b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2900"/>
                <a:ext cx="9144000" cy="1835054"/>
              </a:xfrm>
              <a:prstGeom prst="rect">
                <a:avLst/>
              </a:prstGeom>
              <a:blipFill>
                <a:blip r:embed="rId3"/>
                <a:stretch>
                  <a:fillRect l="-2333" b="-1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Callout 29"/>
          <p:cNvSpPr/>
          <p:nvPr/>
        </p:nvSpPr>
        <p:spPr>
          <a:xfrm>
            <a:off x="614036" y="3024363"/>
            <a:ext cx="1671964" cy="89993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35170" y="4457700"/>
                <a:ext cx="16786571" cy="1765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.(−2)+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.(−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2)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−8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+24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+16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70" y="4457700"/>
                <a:ext cx="16786571" cy="1765612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35170" y="6743700"/>
                <a:ext cx="16697859" cy="2816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.(2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.(2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.(2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.(2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i="1" dirty="0">
                  <a:solidFill>
                    <a:prstClr val="white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+80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+80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70" y="6743700"/>
                <a:ext cx="16697859" cy="2816540"/>
              </a:xfrm>
              <a:prstGeom prst="rect">
                <a:avLst/>
              </a:prstGeom>
              <a:blipFill>
                <a:blip r:embed="rId5"/>
                <a:stretch>
                  <a:fillRect l="-1204" b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3780" y="8628770"/>
            <a:ext cx="1540587" cy="1452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5C6299-8C91-E818-4CDB-B3550FF4A93E}"/>
              </a:ext>
            </a:extLst>
          </p:cNvPr>
          <p:cNvSpPr txBox="1"/>
          <p:nvPr/>
        </p:nvSpPr>
        <p:spPr>
          <a:xfrm>
            <a:off x="-16864" y="2167610"/>
            <a:ext cx="9144000" cy="9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Tính giá trị của biểu thức:</a:t>
            </a:r>
            <a:endParaRPr lang="en-US" sz="550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25CA7-4943-396D-F4E4-D5B087DD9211}"/>
                  </a:ext>
                </a:extLst>
              </p:cNvPr>
              <p:cNvSpPr txBox="1"/>
              <p:nvPr/>
            </p:nvSpPr>
            <p:spPr>
              <a:xfrm>
                <a:off x="-1269971" y="4061934"/>
                <a:ext cx="15011400" cy="951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55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25CA7-4943-396D-F4E4-D5B087DD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9971" y="4061934"/>
                <a:ext cx="15011400" cy="951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3D0FFFC-FFAF-56EB-01E4-3FA6F31A43B2}"/>
              </a:ext>
            </a:extLst>
          </p:cNvPr>
          <p:cNvSpPr txBox="1"/>
          <p:nvPr/>
        </p:nvSpPr>
        <p:spPr>
          <a:xfrm>
            <a:off x="-29356" y="5743420"/>
            <a:ext cx="10744200" cy="9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fr-FR" sz="5500" b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 gọn biểu thức </a:t>
            </a:r>
            <a:endParaRPr lang="en-US" sz="550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577765EE-38E1-7934-69D5-27A64649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51" y="4593403"/>
            <a:ext cx="26282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6ECB155-19AE-6E57-8B37-E40E6BE4E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563436"/>
              </p:ext>
            </p:extLst>
          </p:nvPr>
        </p:nvGraphicFramePr>
        <p:xfrm>
          <a:off x="177461" y="7054058"/>
          <a:ext cx="1721162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51160" imgH="241200" progId="Equation.DSMT4">
                  <p:embed/>
                </p:oleObj>
              </mc:Choice>
              <mc:Fallback>
                <p:oleObj name="Equation" r:id="rId3" imgW="32511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61" y="7054058"/>
                        <a:ext cx="17211622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3029A89-00E3-A447-9ADE-B4088EFDD49F}"/>
              </a:ext>
            </a:extLst>
          </p:cNvPr>
          <p:cNvGrpSpPr/>
          <p:nvPr/>
        </p:nvGrpSpPr>
        <p:grpSpPr>
          <a:xfrm>
            <a:off x="-1828800" y="159217"/>
            <a:ext cx="9486900" cy="1317735"/>
            <a:chOff x="4571999" y="853965"/>
            <a:chExt cx="9486900" cy="13177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C43C4-3E84-68A2-E0F2-E8CF166B4E00}"/>
                </a:ext>
              </a:extLst>
            </p:cNvPr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37" name="Group 3">
                <a:extLst>
                  <a:ext uri="{FF2B5EF4-FFF2-40B4-BE49-F238E27FC236}">
                    <a16:creationId xmlns:a16="http://schemas.microsoft.com/office/drawing/2014/main" id="{1D7B2A57-6B24-CB81-30B7-25176D76A64A}"/>
                  </a:ext>
                </a:extLst>
              </p:cNvPr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41" name="Freeform 4">
                  <a:extLst>
                    <a:ext uri="{FF2B5EF4-FFF2-40B4-BE49-F238E27FC236}">
                      <a16:creationId xmlns:a16="http://schemas.microsoft.com/office/drawing/2014/main" id="{BB7F2696-59EF-3D01-619C-769B942567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42" name="TextBox 5">
                  <a:extLst>
                    <a:ext uri="{FF2B5EF4-FFF2-40B4-BE49-F238E27FC236}">
                      <a16:creationId xmlns:a16="http://schemas.microsoft.com/office/drawing/2014/main" id="{4C44D88E-D002-BD0A-7686-F7F625FA7D6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8" name="Group 6">
                <a:extLst>
                  <a:ext uri="{FF2B5EF4-FFF2-40B4-BE49-F238E27FC236}">
                    <a16:creationId xmlns:a16="http://schemas.microsoft.com/office/drawing/2014/main" id="{3BA3D9B4-1217-E0C8-88E0-861DE6AE4397}"/>
                  </a:ext>
                </a:extLst>
              </p:cNvPr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83CD40CC-6C84-EAEA-0AAE-DE71BC54EE88}"/>
                    </a:ext>
                  </a:extLst>
                </p:cNvPr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FF">
                    <a:alpha val="28627"/>
                  </a:srgbClr>
                </a:solidFill>
              </p:spPr>
            </p:sp>
            <p:sp>
              <p:nvSpPr>
                <p:cNvPr id="40" name="TextBox 8">
                  <a:extLst>
                    <a:ext uri="{FF2B5EF4-FFF2-40B4-BE49-F238E27FC236}">
                      <a16:creationId xmlns:a16="http://schemas.microsoft.com/office/drawing/2014/main" id="{E6DC9A27-920B-78D8-6D68-EBD07DF0FF4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EFF54DD5-D07C-35F2-0C31-E89F04617DF1}"/>
                </a:ext>
              </a:extLst>
            </p:cNvPr>
            <p:cNvSpPr txBox="1"/>
            <p:nvPr/>
          </p:nvSpPr>
          <p:spPr>
            <a:xfrm>
              <a:off x="4571999" y="853965"/>
              <a:ext cx="94869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5000" b="1" spc="34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5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5C6299-8C91-E818-4CDB-B3550FF4A93E}"/>
              </a:ext>
            </a:extLst>
          </p:cNvPr>
          <p:cNvSpPr txBox="1"/>
          <p:nvPr/>
        </p:nvSpPr>
        <p:spPr>
          <a:xfrm>
            <a:off x="-25608" y="1798632"/>
            <a:ext cx="9144000" cy="9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Tính giá trị của biểu thức:</a:t>
            </a:r>
            <a:endParaRPr lang="en-US" sz="550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25CA7-4943-396D-F4E4-D5B087DD9211}"/>
                  </a:ext>
                </a:extLst>
              </p:cNvPr>
              <p:cNvSpPr txBox="1"/>
              <p:nvPr/>
            </p:nvSpPr>
            <p:spPr>
              <a:xfrm>
                <a:off x="-1676400" y="2962860"/>
                <a:ext cx="15011400" cy="951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5500" i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Sup>
                        <m:sSubSupPr>
                          <m:ctrlP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5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55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25CA7-4943-396D-F4E4-D5B087DD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6400" y="2962860"/>
                <a:ext cx="15011400" cy="951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4">
            <a:extLst>
              <a:ext uri="{FF2B5EF4-FFF2-40B4-BE49-F238E27FC236}">
                <a16:creationId xmlns:a16="http://schemas.microsoft.com/office/drawing/2014/main" id="{577765EE-38E1-7934-69D5-27A64649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51" y="4593403"/>
            <a:ext cx="26282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029A89-00E3-A447-9ADE-B4088EFDD49F}"/>
              </a:ext>
            </a:extLst>
          </p:cNvPr>
          <p:cNvGrpSpPr/>
          <p:nvPr/>
        </p:nvGrpSpPr>
        <p:grpSpPr>
          <a:xfrm>
            <a:off x="-1828800" y="159217"/>
            <a:ext cx="9486900" cy="1317735"/>
            <a:chOff x="4571999" y="853965"/>
            <a:chExt cx="9486900" cy="13177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C43C4-3E84-68A2-E0F2-E8CF166B4E00}"/>
                </a:ext>
              </a:extLst>
            </p:cNvPr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37" name="Group 3">
                <a:extLst>
                  <a:ext uri="{FF2B5EF4-FFF2-40B4-BE49-F238E27FC236}">
                    <a16:creationId xmlns:a16="http://schemas.microsoft.com/office/drawing/2014/main" id="{1D7B2A57-6B24-CB81-30B7-25176D76A64A}"/>
                  </a:ext>
                </a:extLst>
              </p:cNvPr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41" name="Freeform 4">
                  <a:extLst>
                    <a:ext uri="{FF2B5EF4-FFF2-40B4-BE49-F238E27FC236}">
                      <a16:creationId xmlns:a16="http://schemas.microsoft.com/office/drawing/2014/main" id="{BB7F2696-59EF-3D01-619C-769B942567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42" name="TextBox 5">
                  <a:extLst>
                    <a:ext uri="{FF2B5EF4-FFF2-40B4-BE49-F238E27FC236}">
                      <a16:creationId xmlns:a16="http://schemas.microsoft.com/office/drawing/2014/main" id="{4C44D88E-D002-BD0A-7686-F7F625FA7D6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8" name="Group 6">
                <a:extLst>
                  <a:ext uri="{FF2B5EF4-FFF2-40B4-BE49-F238E27FC236}">
                    <a16:creationId xmlns:a16="http://schemas.microsoft.com/office/drawing/2014/main" id="{3BA3D9B4-1217-E0C8-88E0-861DE6AE4397}"/>
                  </a:ext>
                </a:extLst>
              </p:cNvPr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83CD40CC-6C84-EAEA-0AAE-DE71BC54EE88}"/>
                    </a:ext>
                  </a:extLst>
                </p:cNvPr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FF">
                    <a:alpha val="28627"/>
                  </a:srgbClr>
                </a:solidFill>
              </p:spPr>
            </p:sp>
            <p:sp>
              <p:nvSpPr>
                <p:cNvPr id="40" name="TextBox 8">
                  <a:extLst>
                    <a:ext uri="{FF2B5EF4-FFF2-40B4-BE49-F238E27FC236}">
                      <a16:creationId xmlns:a16="http://schemas.microsoft.com/office/drawing/2014/main" id="{E6DC9A27-920B-78D8-6D68-EBD07DF0FF4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EFF54DD5-D07C-35F2-0C31-E89F04617DF1}"/>
                </a:ext>
              </a:extLst>
            </p:cNvPr>
            <p:cNvSpPr txBox="1"/>
            <p:nvPr/>
          </p:nvSpPr>
          <p:spPr>
            <a:xfrm>
              <a:off x="4571999" y="853965"/>
              <a:ext cx="94869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5000" b="1" spc="34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2F383C-B786-AAA2-5141-2B27BA7A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994228"/>
            <a:ext cx="18473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5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60509-40FB-3EB3-B64B-1A10A6850D84}"/>
              </a:ext>
            </a:extLst>
          </p:cNvPr>
          <p:cNvSpPr txBox="1"/>
          <p:nvPr/>
        </p:nvSpPr>
        <p:spPr>
          <a:xfrm>
            <a:off x="46221" y="4525776"/>
            <a:ext cx="14622904" cy="9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 Cách 1: Bấm máy ra kết quả là 81</a:t>
            </a:r>
            <a:endParaRPr lang="en-US" sz="550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9C260-29B9-D8CC-B76A-427862EC87A3}"/>
              </a:ext>
            </a:extLst>
          </p:cNvPr>
          <p:cNvSpPr txBox="1"/>
          <p:nvPr/>
        </p:nvSpPr>
        <p:spPr>
          <a:xfrm>
            <a:off x="0" y="5980923"/>
            <a:ext cx="1462290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* Cách 2: Xét A chính là khai triển của </a:t>
            </a:r>
            <a:endParaRPr lang="en-US" sz="550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55D0E7-B442-95FB-1BEC-7501D1B44E51}"/>
                  </a:ext>
                </a:extLst>
              </p:cNvPr>
              <p:cNvSpPr txBox="1"/>
              <p:nvPr/>
            </p:nvSpPr>
            <p:spPr>
              <a:xfrm>
                <a:off x="5029200" y="5995599"/>
                <a:ext cx="14622904" cy="938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5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55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5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5500" i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5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55D0E7-B442-95FB-1BEC-7501D1B44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995599"/>
                <a:ext cx="14622904" cy="938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9">
            <a:extLst>
              <a:ext uri="{FF2B5EF4-FFF2-40B4-BE49-F238E27FC236}">
                <a16:creationId xmlns:a16="http://schemas.microsoft.com/office/drawing/2014/main" id="{36A8ED7A-B7C8-645C-130D-F98D9D3E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189209"/>
            <a:ext cx="743184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5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 a = 1 và b = 2 nên  </a:t>
            </a:r>
            <a:endParaRPr kumimoji="0" lang="en-US" altLang="en-US" sz="5500" b="0" i="0" u="none" strike="noStrike" cap="none" normalizeH="0" baseline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228BF77-F7FF-25E9-D170-8EE685727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68717"/>
              </p:ext>
            </p:extLst>
          </p:nvPr>
        </p:nvGraphicFramePr>
        <p:xfrm>
          <a:off x="8077200" y="6966491"/>
          <a:ext cx="5062274" cy="138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279360" progId="Equation.DSMT4">
                  <p:embed/>
                </p:oleObj>
              </mc:Choice>
              <mc:Fallback>
                <p:oleObj name="Equation" r:id="rId4" imgW="102852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6966491"/>
                        <a:ext cx="5062274" cy="1384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7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3D0FFFC-FFAF-56EB-01E4-3FA6F31A43B2}"/>
              </a:ext>
            </a:extLst>
          </p:cNvPr>
          <p:cNvSpPr txBox="1"/>
          <p:nvPr/>
        </p:nvSpPr>
        <p:spPr>
          <a:xfrm>
            <a:off x="17489" y="1576298"/>
            <a:ext cx="10744200" cy="9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fr-FR" sz="5500" b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5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 gọn biểu thức </a:t>
            </a:r>
            <a:endParaRPr lang="en-US" sz="550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577765EE-38E1-7934-69D5-27A64649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51" y="4593403"/>
            <a:ext cx="26282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6ECB155-19AE-6E57-8B37-E40E6BE4E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51173"/>
              </p:ext>
            </p:extLst>
          </p:nvPr>
        </p:nvGraphicFramePr>
        <p:xfrm>
          <a:off x="6100996" y="1576298"/>
          <a:ext cx="12192000" cy="112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241200" progId="Equation.DSMT4">
                  <p:embed/>
                </p:oleObj>
              </mc:Choice>
              <mc:Fallback>
                <p:oleObj name="Equation" r:id="rId2" imgW="265428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86ECB155-19AE-6E57-8B37-E40E6BE4E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996" y="1576298"/>
                        <a:ext cx="12192000" cy="1124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3029A89-00E3-A447-9ADE-B4088EFDD49F}"/>
              </a:ext>
            </a:extLst>
          </p:cNvPr>
          <p:cNvGrpSpPr/>
          <p:nvPr/>
        </p:nvGrpSpPr>
        <p:grpSpPr>
          <a:xfrm>
            <a:off x="-1828800" y="159217"/>
            <a:ext cx="9486900" cy="1317735"/>
            <a:chOff x="4571999" y="853965"/>
            <a:chExt cx="9486900" cy="13177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C43C4-3E84-68A2-E0F2-E8CF166B4E00}"/>
                </a:ext>
              </a:extLst>
            </p:cNvPr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37" name="Group 3">
                <a:extLst>
                  <a:ext uri="{FF2B5EF4-FFF2-40B4-BE49-F238E27FC236}">
                    <a16:creationId xmlns:a16="http://schemas.microsoft.com/office/drawing/2014/main" id="{1D7B2A57-6B24-CB81-30B7-25176D76A64A}"/>
                  </a:ext>
                </a:extLst>
              </p:cNvPr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41" name="Freeform 4">
                  <a:extLst>
                    <a:ext uri="{FF2B5EF4-FFF2-40B4-BE49-F238E27FC236}">
                      <a16:creationId xmlns:a16="http://schemas.microsoft.com/office/drawing/2014/main" id="{BB7F2696-59EF-3D01-619C-769B942567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42" name="TextBox 5">
                  <a:extLst>
                    <a:ext uri="{FF2B5EF4-FFF2-40B4-BE49-F238E27FC236}">
                      <a16:creationId xmlns:a16="http://schemas.microsoft.com/office/drawing/2014/main" id="{4C44D88E-D002-BD0A-7686-F7F625FA7D6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8" name="Group 6">
                <a:extLst>
                  <a:ext uri="{FF2B5EF4-FFF2-40B4-BE49-F238E27FC236}">
                    <a16:creationId xmlns:a16="http://schemas.microsoft.com/office/drawing/2014/main" id="{3BA3D9B4-1217-E0C8-88E0-861DE6AE4397}"/>
                  </a:ext>
                </a:extLst>
              </p:cNvPr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83CD40CC-6C84-EAEA-0AAE-DE71BC54EE88}"/>
                    </a:ext>
                  </a:extLst>
                </p:cNvPr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FF">
                    <a:alpha val="28627"/>
                  </a:srgbClr>
                </a:solidFill>
              </p:spPr>
            </p:sp>
            <p:sp>
              <p:nvSpPr>
                <p:cNvPr id="40" name="TextBox 8">
                  <a:extLst>
                    <a:ext uri="{FF2B5EF4-FFF2-40B4-BE49-F238E27FC236}">
                      <a16:creationId xmlns:a16="http://schemas.microsoft.com/office/drawing/2014/main" id="{E6DC9A27-920B-78D8-6D68-EBD07DF0FF4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EFF54DD5-D07C-35F2-0C31-E89F04617DF1}"/>
                </a:ext>
              </a:extLst>
            </p:cNvPr>
            <p:cNvSpPr txBox="1"/>
            <p:nvPr/>
          </p:nvSpPr>
          <p:spPr>
            <a:xfrm>
              <a:off x="4571999" y="853965"/>
              <a:ext cx="94869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5000" b="1" spc="34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A651821-F39E-370B-E21D-A5F104DFE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611606"/>
            <a:ext cx="21213067" cy="91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</a:blip>
          <a:srcRect t="8839" b="8839"/>
          <a:stretch>
            <a:fillRect/>
          </a:stretch>
        </p:blipFill>
        <p:spPr>
          <a:xfrm>
            <a:off x="1028700" y="8466104"/>
            <a:ext cx="16254158" cy="13046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09214" y="508667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91100" y="2012421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2133600" y="1236312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5164280" cy="23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về khai triển nhị thức Newton. </a:t>
              </a:r>
              <a:endPara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7370566" y="4518789"/>
              <a:ext cx="4360209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tập 1,2 trong SGK. </a:t>
              </a:r>
              <a:endPara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45486" y="3400759"/>
            <a:ext cx="5372566" cy="4104941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9" name="Rectangle 28"/>
            <p:cNvSpPr/>
            <p:nvPr/>
          </p:nvSpPr>
          <p:spPr>
            <a:xfrm>
              <a:off x="12719757" y="4302911"/>
              <a:ext cx="5196871" cy="2581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</a:t>
              </a:r>
              <a:r>
                <a:rPr lang="en-US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tiếp phần còn lại của bài Nhị thức Newton.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" name="Picture 15">
            <a:extLst>
              <a:ext uri="{FF2B5EF4-FFF2-40B4-BE49-F238E27FC236}">
                <a16:creationId xmlns:a16="http://schemas.microsoft.com/office/drawing/2014/main" id="{701B22F7-B44B-2B69-B6A3-E846D7ED5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3600" y="254667"/>
            <a:ext cx="685800" cy="698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867EDB-A620-BB09-51A4-69C7E5043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80" y="8565544"/>
            <a:ext cx="682811" cy="69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8A3BA-E062-DEBC-C35A-8F0E165A4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9008116"/>
            <a:ext cx="1005927" cy="102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90500"/>
            <a:ext cx="1005142" cy="1024349"/>
          </a:xfrm>
          <a:prstGeom prst="rect">
            <a:avLst/>
          </a:prstGeom>
        </p:spPr>
      </p:pic>
      <p:grpSp>
        <p:nvGrpSpPr>
          <p:cNvPr id="16" name="Group 4"/>
          <p:cNvGrpSpPr/>
          <p:nvPr/>
        </p:nvGrpSpPr>
        <p:grpSpPr>
          <a:xfrm>
            <a:off x="762000" y="2095500"/>
            <a:ext cx="16687800" cy="7467600"/>
            <a:chOff x="0" y="0"/>
            <a:chExt cx="6038063" cy="6076340"/>
          </a:xfrm>
        </p:grpSpPr>
        <p:sp>
          <p:nvSpPr>
            <p:cNvPr id="17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8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36987" y="2400300"/>
                <a:ext cx="16389013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Câu</a:t>
                </a:r>
                <a:r>
                  <a:rPr kumimoji="0" lang="en-US" sz="4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1.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Khai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triển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biểu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4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sz="4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4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thành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tổng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87" y="2400300"/>
                <a:ext cx="16389013" cy="1131079"/>
              </a:xfrm>
              <a:prstGeom prst="rect">
                <a:avLst/>
              </a:prstGeom>
              <a:blipFill>
                <a:blip r:embed="rId3"/>
                <a:stretch>
                  <a:fillRect l="-1563" b="-1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48000" y="3649160"/>
                <a:ext cx="13639800" cy="5420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</m:t>
                    </m:r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–4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−4</m:t>
                    </m:r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–4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kumimoji="0" lang="en-US" sz="4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4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49160"/>
                <a:ext cx="13639800" cy="5420395"/>
              </a:xfrm>
              <a:prstGeom prst="rect">
                <a:avLst/>
              </a:prstGeom>
              <a:blipFill>
                <a:blip r:embed="rId4"/>
                <a:stretch>
                  <a:fillRect l="-1877" b="-4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2847614" y="8174064"/>
            <a:ext cx="990600" cy="931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29585" y="553124"/>
            <a:ext cx="8152625" cy="1108694"/>
            <a:chOff x="6019800" y="377206"/>
            <a:chExt cx="9206790" cy="1108694"/>
          </a:xfrm>
        </p:grpSpPr>
        <p:grpSp>
          <p:nvGrpSpPr>
            <p:cNvPr id="31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2" name="TextBox 31"/>
            <p:cNvSpPr txBox="1"/>
            <p:nvPr/>
          </p:nvSpPr>
          <p:spPr>
            <a:xfrm>
              <a:off x="6466767" y="527384"/>
              <a:ext cx="8759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2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</a:blip>
          <a:srcRect t="8839" b="8839"/>
          <a:stretch>
            <a:fillRect/>
          </a:stretch>
        </p:blipFill>
        <p:spPr>
          <a:xfrm>
            <a:off x="2009779" y="9334500"/>
            <a:ext cx="16254158" cy="13046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80398" y="8931248"/>
            <a:ext cx="1005142" cy="102434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325600" y="284640"/>
            <a:ext cx="3519742" cy="2508935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85800" y="578784"/>
            <a:ext cx="6819900" cy="1722404"/>
            <a:chOff x="1485900" y="1866900"/>
            <a:chExt cx="6819900" cy="1722404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66900"/>
              <a:ext cx="6819900" cy="1722404"/>
              <a:chOff x="1028700" y="1820896"/>
              <a:chExt cx="16230600" cy="6645209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307615"/>
                <a:ext cx="15237295" cy="5602239"/>
                <a:chOff x="0" y="0"/>
                <a:chExt cx="3848257" cy="1414874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3848257" cy="1414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FF">
                    <a:alpha val="28627"/>
                  </a:srgbClr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30055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7000" b="1" spc="34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9600" y="2705100"/>
                <a:ext cx="17678400" cy="863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Em </a:t>
                </a:r>
                <a:r>
                  <a:rPr lang="en-US" sz="380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nhắc lại khai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hằng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thức quen thuộc: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3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nl-NL" sz="3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38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3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nl-NL" sz="3800" b="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38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05100"/>
                <a:ext cx="17678400" cy="863634"/>
              </a:xfrm>
              <a:prstGeom prst="rect">
                <a:avLst/>
              </a:prstGeom>
              <a:blipFill>
                <a:blip r:embed="rId5"/>
                <a:stretch>
                  <a:fillRect l="-1138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713121" y="5278041"/>
                <a:ext cx="121920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𝑎𝑏</m:t>
                    </m:r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8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38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121" y="5278041"/>
                <a:ext cx="12192000" cy="1846659"/>
              </a:xfrm>
              <a:prstGeom prst="rect">
                <a:avLst/>
              </a:prstGeom>
              <a:blipFill>
                <a:blip r:embed="rId6"/>
                <a:stretch>
                  <a:fillRect b="-10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591803" y="4200979"/>
            <a:ext cx="1618997" cy="79012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bg1"/>
                </a:solidFill>
              </a:rPr>
              <a:t>Giải</a:t>
            </a:r>
            <a:endParaRPr lang="en-US" sz="3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00400" y="7658100"/>
                <a:ext cx="1427704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 số tự nhiên n &gt; 3 thì công thức khai triển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nl-NL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nl-NL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sẽ như thế nào?</a:t>
                </a:r>
                <a:endParaRPr lang="en-US" sz="3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658100"/>
                <a:ext cx="14277040" cy="1846659"/>
              </a:xfrm>
              <a:prstGeom prst="rect">
                <a:avLst/>
              </a:prstGeom>
              <a:blipFill>
                <a:blip r:embed="rId7"/>
                <a:stretch>
                  <a:fillRect l="-1409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7470659"/>
            <a:ext cx="2165999" cy="1860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/>
          <p:cNvGrpSpPr/>
          <p:nvPr/>
        </p:nvGrpSpPr>
        <p:grpSpPr>
          <a:xfrm>
            <a:off x="762000" y="2095500"/>
            <a:ext cx="16687800" cy="7467600"/>
            <a:chOff x="0" y="0"/>
            <a:chExt cx="6038063" cy="6076340"/>
          </a:xfrm>
        </p:grpSpPr>
        <p:sp>
          <p:nvSpPr>
            <p:cNvPr id="17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8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</p:sp>
      </p:grpSp>
      <p:sp>
        <p:nvSpPr>
          <p:cNvPr id="24" name="Rectangle 23"/>
          <p:cNvSpPr/>
          <p:nvPr/>
        </p:nvSpPr>
        <p:spPr>
          <a:xfrm>
            <a:off x="2438400" y="2384984"/>
            <a:ext cx="16389013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Câu 2: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 các phát biểu sau, phát biểu nào sai?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0" y="3547556"/>
            <a:ext cx="136398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A. (a + b)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= 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+ 4a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 + 6a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+ 4ab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B. (a – b)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= 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– 4a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 + 6a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– 4ab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C. (a + b)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= 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+ 4b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 + 6b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+ 4ba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nl-NL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a</a:t>
            </a:r>
            <a:r>
              <a:rPr kumimoji="0" lang="nl-NL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D. (a + b)</a:t>
            </a:r>
            <a:r>
              <a:rPr kumimoji="0" lang="fr-FR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fr-FR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= a</a:t>
            </a:r>
            <a:r>
              <a:rPr kumimoji="0" lang="fr-FR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fr-FR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+ b</a:t>
            </a:r>
            <a:r>
              <a:rPr kumimoji="0" lang="fr-FR" sz="4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8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17757" y="7558864"/>
            <a:ext cx="1970141" cy="1965217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919158" y="8326464"/>
            <a:ext cx="990600" cy="931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29585" y="553124"/>
            <a:ext cx="8152625" cy="1108694"/>
            <a:chOff x="6019800" y="377206"/>
            <a:chExt cx="9206790" cy="1108694"/>
          </a:xfrm>
        </p:grpSpPr>
        <p:grpSp>
          <p:nvGrpSpPr>
            <p:cNvPr id="31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2" name="TextBox 31"/>
            <p:cNvSpPr txBox="1"/>
            <p:nvPr/>
          </p:nvSpPr>
          <p:spPr>
            <a:xfrm>
              <a:off x="6466767" y="527384"/>
              <a:ext cx="8759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3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466184" y="-114300"/>
            <a:ext cx="4117713" cy="3986724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00704" y="3330652"/>
            <a:ext cx="1348712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7736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3960" y="1574282"/>
            <a:ext cx="1066206" cy="1239774"/>
          </a:xfrm>
          <a:prstGeom prst="rect">
            <a:avLst/>
          </a:prstGeom>
        </p:spPr>
      </p:pic>
      <p:sp>
        <p:nvSpPr>
          <p:cNvPr id="19" name="TextBox 5"/>
          <p:cNvSpPr txBox="1"/>
          <p:nvPr/>
        </p:nvSpPr>
        <p:spPr>
          <a:xfrm>
            <a:off x="762000" y="2613557"/>
            <a:ext cx="163068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7000" b="1" spc="392" dirty="0">
                <a:solidFill>
                  <a:srgbClr val="FFFF00"/>
                </a:solidFill>
              </a:rPr>
              <a:t>CHƯƠNG VIII.ĐẠI SỐ TỔ HỢP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5000" y="4381500"/>
            <a:ext cx="14084533" cy="330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3: NHỊ </a:t>
            </a:r>
            <a:r>
              <a:rPr lang="en-US" sz="7000" b="1" kern="0" cap="all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NEWTON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7000" b="1" kern="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</a:blip>
          <a:srcRect t="8839" b="8839"/>
          <a:stretch>
            <a:fillRect/>
          </a:stretch>
        </p:blipFill>
        <p:spPr>
          <a:xfrm>
            <a:off x="1028700" y="8466104"/>
            <a:ext cx="16254158" cy="130460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981199" y="3086100"/>
            <a:ext cx="14249401" cy="4800600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146" y="1076398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-69469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0249" y="8913865"/>
            <a:ext cx="1005142" cy="102434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000499" y="590810"/>
            <a:ext cx="10515600" cy="1722404"/>
            <a:chOff x="685800" y="578784"/>
            <a:chExt cx="10515600" cy="1722404"/>
          </a:xfrm>
        </p:grpSpPr>
        <p:grpSp>
          <p:nvGrpSpPr>
            <p:cNvPr id="17" name="Group 16"/>
            <p:cNvGrpSpPr/>
            <p:nvPr/>
          </p:nvGrpSpPr>
          <p:grpSpPr>
            <a:xfrm>
              <a:off x="685800" y="578784"/>
              <a:ext cx="10515600" cy="1722404"/>
              <a:chOff x="1028700" y="1820896"/>
              <a:chExt cx="16230600" cy="6645209"/>
            </a:xfrm>
          </p:grpSpPr>
          <p:grpSp>
            <p:nvGrpSpPr>
              <p:cNvPr id="19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23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24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0" name="Group 6"/>
              <p:cNvGrpSpPr/>
              <p:nvPr/>
            </p:nvGrpSpPr>
            <p:grpSpPr>
              <a:xfrm>
                <a:off x="1515419" y="2307615"/>
                <a:ext cx="15237295" cy="5602239"/>
                <a:chOff x="0" y="0"/>
                <a:chExt cx="3848257" cy="1414874"/>
              </a:xfrm>
            </p:grpSpPr>
            <p:sp>
              <p:nvSpPr>
                <p:cNvPr id="21" name="Freeform 7"/>
                <p:cNvSpPr/>
                <p:nvPr/>
              </p:nvSpPr>
              <p:spPr>
                <a:xfrm>
                  <a:off x="0" y="0"/>
                  <a:ext cx="3848257" cy="1414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FFFFFF">
                    <a:alpha val="28627"/>
                  </a:srgbClr>
                </a:solidFill>
              </p:spPr>
            </p:sp>
            <p:sp>
              <p:nvSpPr>
                <p:cNvPr id="22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8" name="TextBox 2"/>
            <p:cNvSpPr txBox="1"/>
            <p:nvPr/>
          </p:nvSpPr>
          <p:spPr>
            <a:xfrm>
              <a:off x="1257300" y="841939"/>
              <a:ext cx="9486900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7000" b="1" spc="34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grpSp>
        <p:nvGrpSpPr>
          <p:cNvPr id="26" name="Group 8"/>
          <p:cNvGrpSpPr/>
          <p:nvPr/>
        </p:nvGrpSpPr>
        <p:grpSpPr>
          <a:xfrm>
            <a:off x="4114800" y="3861573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22390" y="3826925"/>
            <a:ext cx="9068508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Khai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lũy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thừa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nhị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5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4114800" y="5843892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522390" y="5813984"/>
            <a:ext cx="8427307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Vận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nhị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5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379594" y="461122"/>
            <a:ext cx="86036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3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3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3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3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3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</a:t>
            </a:r>
            <a:r>
              <a:rPr kumimoji="0" lang="en-US" altLang="en-US" sz="3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85800" y="1451463"/>
            <a:ext cx="4727476" cy="963915"/>
            <a:chOff x="2012116" y="2110922"/>
            <a:chExt cx="4727476" cy="9639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2"/>
              <a:ext cx="1032846" cy="9639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58192" y="226113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HĐKP: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799" y="2171700"/>
            <a:ext cx="171193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Liệt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hạng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khai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ii)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Liệt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khai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369" y="8039100"/>
            <a:ext cx="2208231" cy="2192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651177" y="1409700"/>
                <a:ext cx="14706600" cy="863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khai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77" y="1409700"/>
                <a:ext cx="14706600" cy="863634"/>
              </a:xfrm>
              <a:prstGeom prst="rect">
                <a:avLst/>
              </a:prstGeom>
              <a:blipFill>
                <a:blip r:embed="rId8"/>
                <a:stretch>
                  <a:fillRect l="-1368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536638" y="2682359"/>
                <a:ext cx="4246162" cy="86094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638" y="2682359"/>
                <a:ext cx="4246162" cy="860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/>
          <p:cNvSpPr/>
          <p:nvPr/>
        </p:nvSpPr>
        <p:spPr>
          <a:xfrm>
            <a:off x="9753600" y="2979906"/>
            <a:ext cx="453188" cy="312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536638" y="4130159"/>
                <a:ext cx="2347181" cy="9694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1; 3; 3; 1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638" y="4130159"/>
                <a:ext cx="2347181" cy="9694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/>
          <p:cNvSpPr/>
          <p:nvPr/>
        </p:nvSpPr>
        <p:spPr>
          <a:xfrm>
            <a:off x="9753600" y="4427706"/>
            <a:ext cx="453188" cy="312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85799" y="5332568"/>
                <a:ext cx="16242744" cy="176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iii)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rồi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Có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gì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3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5332568"/>
                <a:ext cx="16242744" cy="1762662"/>
              </a:xfrm>
              <a:prstGeom prst="rect">
                <a:avLst/>
              </a:prstGeom>
              <a:blipFill>
                <a:blip r:embed="rId11"/>
                <a:stretch>
                  <a:fillRect l="-1201" b="-12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882776" y="7505700"/>
                <a:ext cx="7065267" cy="103855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=1;</m:t>
                      </m:r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=3;</m:t>
                      </m:r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=3;</m:t>
                      </m:r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776" y="7505700"/>
                <a:ext cx="7065267" cy="10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Arrow 44"/>
          <p:cNvSpPr/>
          <p:nvPr/>
        </p:nvSpPr>
        <p:spPr>
          <a:xfrm>
            <a:off x="5124290" y="7920088"/>
            <a:ext cx="453188" cy="312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30702" y="8800531"/>
                <a:ext cx="15652298" cy="991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2" y="8800531"/>
                <a:ext cx="15652298" cy="991169"/>
              </a:xfrm>
              <a:prstGeom prst="rect">
                <a:avLst/>
              </a:prstGeom>
              <a:blipFill>
                <a:blip r:embed="rId13"/>
                <a:stretch>
                  <a:fillRect l="-1285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E758E-FD1D-FA9D-5758-3B355819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"/>
            <a:ext cx="19964400" cy="10825483"/>
          </a:xfrm>
          <a:prstGeom prst="rect">
            <a:avLst/>
          </a:prstGeom>
        </p:spPr>
      </p:pic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312744" y="0"/>
            <a:ext cx="2975256" cy="10287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188563" y="580192"/>
            <a:ext cx="86036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HĐKP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70" y="482037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6" y="1283985"/>
            <a:ext cx="1032846" cy="9639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63152" y="143419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HĐKP: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04800" y="2324100"/>
                <a:ext cx="18135600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Hoàn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en-US" sz="3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.?.</m:t>
                      </m:r>
                      <m:r>
                        <a:rPr lang="en-US" sz="3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=.?.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+.?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+.?.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+.?.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+.?.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24100"/>
                <a:ext cx="18135600" cy="2154436"/>
              </a:xfrm>
              <a:prstGeom prst="rect">
                <a:avLst/>
              </a:prstGeom>
              <a:blipFill>
                <a:blip r:embed="rId5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7048500"/>
                <a:ext cx="174498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triển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048500"/>
                <a:ext cx="17449800" cy="871008"/>
              </a:xfrm>
              <a:prstGeom prst="rect">
                <a:avLst/>
              </a:prstGeom>
              <a:blipFill>
                <a:blip r:embed="rId8"/>
                <a:stretch>
                  <a:fillRect b="-2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693568" y="3561217"/>
                <a:ext cx="2057399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3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568" y="3561217"/>
                <a:ext cx="2057399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72260" y="3541278"/>
                <a:ext cx="564578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260" y="3541278"/>
                <a:ext cx="56457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776284" y="3541495"/>
                <a:ext cx="564577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84" y="3541495"/>
                <a:ext cx="564577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619045" y="3561217"/>
                <a:ext cx="564577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045" y="3561217"/>
                <a:ext cx="564577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628320" y="3541278"/>
                <a:ext cx="564577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320" y="3541278"/>
                <a:ext cx="564577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28896" y="3561217"/>
                <a:ext cx="564577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896" y="3561217"/>
                <a:ext cx="564577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8987" y="4653492"/>
                <a:ext cx="17364434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rồi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triển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7" y="4653492"/>
                <a:ext cx="17364434" cy="871008"/>
              </a:xfrm>
              <a:prstGeom prst="rect">
                <a:avLst/>
              </a:prstGeom>
              <a:blipFill>
                <a:blip r:embed="rId15"/>
                <a:stretch>
                  <a:fillRect l="-1053" r="-211" b="-2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96025" y="5913010"/>
                <a:ext cx="8386655" cy="983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=1;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=4;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=6;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=4;</m:t>
                      </m:r>
                      <m:sSubSup>
                        <m:sSub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25" y="5913010"/>
                <a:ext cx="8386655" cy="9830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8986" y="8275210"/>
                <a:ext cx="14249333" cy="983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6" y="8275210"/>
                <a:ext cx="14249333" cy="9830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050590"/>
            <a:ext cx="1066800" cy="7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4" grpId="0" animBg="1"/>
      <p:bldP spid="5" grpId="0" animBg="1"/>
      <p:bldP spid="19" grpId="0" animBg="1"/>
      <p:bldP spid="20" grpId="0" animBg="1"/>
      <p:bldP spid="21" grpId="0" animBg="1"/>
      <p:bldP spid="22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9BF160-742D-FC5C-14DD-FBC9BEAA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"/>
            <a:ext cx="19964400" cy="1066800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188563" y="580192"/>
            <a:ext cx="86036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HĐKP</a:t>
            </a:r>
            <a:r>
              <a:rPr kumimoji="0" lang="en-US" altLang="en-US" sz="3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70" y="482037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6" y="1333500"/>
            <a:ext cx="1032846" cy="9639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63152" y="148371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HĐKP: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8600" y="2467040"/>
                <a:ext cx="18135600" cy="90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b),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67040"/>
                <a:ext cx="18135600" cy="908967"/>
              </a:xfrm>
              <a:prstGeom prst="rect">
                <a:avLst/>
              </a:prstGeom>
              <a:blipFill>
                <a:blip r:embed="rId5"/>
                <a:stretch>
                  <a:fillRect l="-1210" r="-168" b="-28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3617" y="4887782"/>
                <a:ext cx="15531852" cy="189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đoán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17" y="4887782"/>
                <a:ext cx="15531852" cy="1894365"/>
              </a:xfrm>
              <a:prstGeom prst="rect">
                <a:avLst/>
              </a:prstGeom>
              <a:blipFill>
                <a:blip r:embed="rId8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349" y="5062867"/>
            <a:ext cx="1066800" cy="7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18022</TotalTime>
  <Words>1184</Words>
  <Application>Microsoft Office PowerPoint</Application>
  <PresentationFormat>Custom</PresentationFormat>
  <Paragraphs>94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Calibri</vt:lpstr>
      <vt:lpstr>Cambria Math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Yellow Simple Order of Operations Presentation</dc:title>
  <cp:lastModifiedBy>Du Tử Lê Minh</cp:lastModifiedBy>
  <cp:revision>45</cp:revision>
  <dcterms:created xsi:type="dcterms:W3CDTF">2006-08-16T00:00:00Z</dcterms:created>
  <dcterms:modified xsi:type="dcterms:W3CDTF">2023-03-26T02:22:05Z</dcterms:modified>
  <dc:identifier>DAFWAZhnXwQ</dc:identifier>
</cp:coreProperties>
</file>